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347" r:id="rId3"/>
    <p:sldId id="323" r:id="rId4"/>
    <p:sldId id="362" r:id="rId5"/>
    <p:sldId id="351" r:id="rId6"/>
    <p:sldId id="374" r:id="rId7"/>
    <p:sldId id="375" r:id="rId8"/>
    <p:sldId id="350" r:id="rId9"/>
    <p:sldId id="360" r:id="rId10"/>
    <p:sldId id="361" r:id="rId11"/>
    <p:sldId id="370" r:id="rId12"/>
    <p:sldId id="379" r:id="rId13"/>
    <p:sldId id="377" r:id="rId14"/>
    <p:sldId id="371" r:id="rId15"/>
    <p:sldId id="385" r:id="rId16"/>
    <p:sldId id="380" r:id="rId17"/>
    <p:sldId id="381" r:id="rId18"/>
    <p:sldId id="383" r:id="rId19"/>
    <p:sldId id="384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erriweather" panose="020B0604020202020204" charset="0"/>
      <p:regular r:id="rId26"/>
      <p:bold r:id="rId27"/>
      <p:italic r:id="rId28"/>
      <p:boldItalic r:id="rId29"/>
    </p:embeddedFont>
    <p:embeddedFont>
      <p:font typeface="SimSun" panose="02010600030101010101" pitchFamily="2" charset="-122"/>
      <p:regular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206"/>
    <a:srgbClr val="FF3300"/>
    <a:srgbClr val="BBEE1C"/>
    <a:srgbClr val="75911A"/>
    <a:srgbClr val="FFFFBD"/>
    <a:srgbClr val="F0F92F"/>
    <a:srgbClr val="6699FF"/>
    <a:srgbClr val="A1F99D"/>
    <a:srgbClr val="FFB3B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80" autoAdjust="0"/>
  </p:normalViewPr>
  <p:slideViewPr>
    <p:cSldViewPr snapToGrid="0">
      <p:cViewPr varScale="1">
        <p:scale>
          <a:sx n="68" d="100"/>
          <a:sy n="68" d="100"/>
        </p:scale>
        <p:origin x="14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5836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40921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4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4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77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Shape 1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399" cy="41148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sz="1800" b="0" i="0" u="none" strike="noStrike" kern="1200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Since large-scale dataset often contains various types of noise, we expect that noisy signals and informative signals can be separated.</a:t>
                </a:r>
              </a:p>
              <a:p>
                <a:pPr marL="342900" indent="-342900">
                  <a:buAutoNum type="arabicPeriod"/>
                </a:pPr>
                <a:endParaRPr lang="en-US" sz="1800" b="0" i="0" u="none" strike="noStrike" kern="1200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r>
                  <a:rPr lang="en-US" sz="1800" b="0" i="0" u="none" strike="noStrike" kern="1200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2. When there is a horizontal edge or line in an image, the neuron corresponding to horizontal information is excited whereas the neuron corresponding to vertical</a:t>
                </a:r>
              </a:p>
              <a:p>
                <a:r>
                  <a:rPr lang="en-US" sz="1800" b="0" i="0" u="none" strike="noStrike" kern="1200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information is inhibited.</a:t>
                </a:r>
              </a:p>
              <a:p>
                <a:endParaRPr lang="en-US" sz="1800" b="0" i="0" u="none" strike="noStrike" kern="1200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r>
                  <a:rPr lang="en-US" sz="1800" b="0" i="0" u="none" strike="noStrike" kern="1200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3. The inhabitation of one neuron is parameter free so that it does not depend on training data very much.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/>
                  <a:t>Given an input convolution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{1, …, 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denote the spatial width and height of the feature map.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/>
                  <a:t>The MFM 2/1 operation which combines two feature maps and outputs </a:t>
                </a:r>
                <a:r>
                  <a:rPr lang="en-US" dirty="0">
                    <a:solidFill>
                      <a:srgbClr val="FF0000"/>
                    </a:solidFill>
                  </a:rPr>
                  <a:t>element-wise maximum one </a:t>
                </a:r>
                <a:r>
                  <a:rPr lang="en-US" dirty="0"/>
                  <a:t>as shown in Fig. (c) can be written as:</a:t>
                </a:r>
              </a:p>
              <a:p>
                <a:endParaRPr dirty="0"/>
              </a:p>
            </p:txBody>
          </p:sp>
        </mc:Choice>
        <mc:Fallback xmlns="">
          <p:sp>
            <p:nvSpPr>
              <p:cNvPr id="118" name="Shape 1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399" cy="41148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sz="1800" b="0" i="0" u="none" strike="noStrike" kern="1200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Since large-scale dataset often contains various types of noise, we expect that noisy signals and informative signals can be separated.</a:t>
                </a:r>
              </a:p>
              <a:p>
                <a:pPr marL="342900" indent="-342900">
                  <a:buAutoNum type="arabicPeriod"/>
                </a:pPr>
                <a:endParaRPr lang="en-US" sz="1800" b="0" i="0" u="none" strike="noStrike" kern="1200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r>
                  <a:rPr lang="en-US" sz="1800" b="0" i="0" u="none" strike="noStrike" kern="1200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2. When there is a horizontal edge or line in an image, the neuron corresponding to horizontal information is excited whereas the neuron corresponding to vertical</a:t>
                </a:r>
              </a:p>
              <a:p>
                <a:r>
                  <a:rPr lang="en-US" sz="1800" b="0" i="0" u="none" strike="noStrike" kern="1200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information is inhibited.</a:t>
                </a:r>
              </a:p>
              <a:p>
                <a:endParaRPr lang="en-US" sz="1800" b="0" i="0" u="none" strike="noStrike" kern="1200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r>
                  <a:rPr lang="en-US" sz="1800" b="0" i="0" u="none" strike="noStrike" kern="1200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3. The inhabitation of one neuron is parameter free so that it does not depend on training data very much.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/>
                  <a:t>Given an input convolution layer </a:t>
                </a:r>
                <a:r>
                  <a:rPr lang="en-US" b="0" i="0">
                    <a:latin typeface="Cambria Math" panose="02040503050406030204" pitchFamily="18" charset="0"/>
                  </a:rPr>
                  <a:t>𝑥^𝑛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𝑅^(𝐻×𝑊)</a:t>
                </a:r>
                <a:r>
                  <a:rPr lang="en-US" dirty="0"/>
                  <a:t>, where </a:t>
                </a:r>
                <a:r>
                  <a:rPr lang="en-US" i="0" dirty="0">
                    <a:latin typeface="Cambria Math" panose="02040503050406030204" pitchFamily="18" charset="0"/>
                  </a:rPr>
                  <a:t>𝑛 = {1, …, 2𝑁}</a:t>
                </a:r>
                <a:r>
                  <a:rPr lang="en-US" dirty="0"/>
                  <a:t>, </a:t>
                </a:r>
                <a:r>
                  <a:rPr lang="en-US" i="0" dirty="0">
                    <a:latin typeface="Cambria Math" panose="02040503050406030204" pitchFamily="18" charset="0"/>
                  </a:rPr>
                  <a:t>𝑊</a:t>
                </a:r>
                <a:r>
                  <a:rPr lang="en-US" dirty="0"/>
                  <a:t> and </a:t>
                </a:r>
                <a:r>
                  <a:rPr lang="en-US" i="0" dirty="0">
                    <a:latin typeface="Cambria Math" panose="02040503050406030204" pitchFamily="18" charset="0"/>
                  </a:rPr>
                  <a:t>𝐻</a:t>
                </a:r>
                <a:r>
                  <a:rPr lang="en-US" dirty="0"/>
                  <a:t> denote the spatial width and height of the feature map.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/>
                  <a:t>The MFM 2/1 operation which combines two feature maps and outputs </a:t>
                </a:r>
                <a:r>
                  <a:rPr lang="en-US" dirty="0">
                    <a:solidFill>
                      <a:srgbClr val="FF0000"/>
                    </a:solidFill>
                  </a:rPr>
                  <a:t>element-wise maximum one </a:t>
                </a:r>
                <a:r>
                  <a:rPr lang="en-US" dirty="0"/>
                  <a:t>as shown in Fig. (c) can be written as:</a:t>
                </a:r>
              </a:p>
              <a:p>
                <a:endParaRPr dirty="0"/>
              </a:p>
            </p:txBody>
          </p:sp>
        </mc:Fallback>
      </mc:AlternateContent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27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FC: they are the same as a convolutional layer, but the size of the filters matches the size of the </a:t>
            </a:r>
            <a:r>
              <a:rPr lang="en-US" dirty="0" err="1"/>
              <a:t>nput</a:t>
            </a:r>
            <a:r>
              <a:rPr lang="en-US" dirty="0"/>
              <a:t> data, such that each filter “senses” data from the entire image</a:t>
            </a:r>
            <a:endParaRPr dirty="0"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1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31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42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0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8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9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0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4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1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0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8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6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0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3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03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75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742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46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78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50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08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119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792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03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73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115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microsoft.com/office/2007/relationships/hdphoto" Target="../media/hdphoto1.wdp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2853533"/>
            <a:ext cx="9114089" cy="124573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F2B516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911" y="4511323"/>
            <a:ext cx="9114089" cy="3818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hape 10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>
                <a:latin typeface="Calibri (Body)"/>
                <a:sym typeface="Arial"/>
              </a:rPr>
              <a:pPr lvl="0"/>
              <a:t>1</a:t>
            </a:fld>
            <a:endParaRPr lang="en-US">
              <a:latin typeface="Calibri (Body)"/>
              <a:sym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2842" y="120"/>
            <a:ext cx="9156841" cy="6857880"/>
            <a:chOff x="-15373" y="26196"/>
            <a:chExt cx="9497987" cy="6857880"/>
          </a:xfrm>
        </p:grpSpPr>
        <p:sp>
          <p:nvSpPr>
            <p:cNvPr id="17" name="Shape 110"/>
            <p:cNvSpPr txBox="1"/>
            <p:nvPr/>
          </p:nvSpPr>
          <p:spPr>
            <a:xfrm>
              <a:off x="-15373" y="6727022"/>
              <a:ext cx="9497987" cy="15705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Al-Azzawi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16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Calibri (Body)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19" name="Shape 108"/>
          <p:cNvPicPr preferRelativeResize="0"/>
          <p:nvPr/>
        </p:nvPicPr>
        <p:blipFill rotWithShape="1">
          <a:blip r:embed="rId5">
            <a:alphaModFix amt="27000"/>
          </a:blip>
          <a:srcRect r="4489" b="3827"/>
          <a:stretch/>
        </p:blipFill>
        <p:spPr>
          <a:xfrm>
            <a:off x="4557932" y="227820"/>
            <a:ext cx="4587184" cy="647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14"/>
          <p:cNvSpPr txBox="1"/>
          <p:nvPr/>
        </p:nvSpPr>
        <p:spPr>
          <a:xfrm>
            <a:off x="-91659" y="250145"/>
            <a:ext cx="9235659" cy="3680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b="1" dirty="0">
                <a:latin typeface="Calibri (Body)"/>
                <a:cs typeface="Times New Roman" panose="02020603050405020304" pitchFamily="18" charset="0"/>
              </a:rPr>
              <a:t>University of Missouri-Columbia - College of Engineering – Electrical </a:t>
            </a:r>
            <a:r>
              <a:rPr lang="en-US" b="1">
                <a:latin typeface="Calibri (Body)"/>
                <a:cs typeface="Times New Roman" panose="02020603050405020304" pitchFamily="18" charset="0"/>
              </a:rPr>
              <a:t>Engineering and </a:t>
            </a:r>
            <a:r>
              <a:rPr lang="en-US" b="1" dirty="0">
                <a:latin typeface="Calibri (Body)"/>
                <a:cs typeface="Times New Roman" panose="02020603050405020304" pitchFamily="18" charset="0"/>
              </a:rPr>
              <a:t>Computer Science Dept.</a:t>
            </a:r>
          </a:p>
        </p:txBody>
      </p:sp>
      <p:sp>
        <p:nvSpPr>
          <p:cNvPr id="22" name="Shape 113"/>
          <p:cNvSpPr txBox="1"/>
          <p:nvPr/>
        </p:nvSpPr>
        <p:spPr>
          <a:xfrm>
            <a:off x="29911" y="4488945"/>
            <a:ext cx="9114089" cy="4825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rgbClr val="783F04"/>
              </a:buClr>
              <a:buSzPct val="25000"/>
            </a:pPr>
            <a:r>
              <a:rPr lang="en-US" sz="2400" b="1" dirty="0">
                <a:solidFill>
                  <a:srgbClr val="783F04"/>
                </a:solidFill>
                <a:latin typeface="Calibri (Body)"/>
                <a:ea typeface="Georgia"/>
                <a:cs typeface="Times New Roman" panose="02020603050405020304" pitchFamily="18" charset="0"/>
              </a:rPr>
              <a:t>PhD Candidate EECS</a:t>
            </a:r>
            <a:endParaRPr lang="en-US" sz="2400" b="1" dirty="0">
              <a:solidFill>
                <a:srgbClr val="783F04"/>
              </a:solidFill>
              <a:latin typeface="Calibri (Body)"/>
              <a:ea typeface="Georgia"/>
              <a:cs typeface="Times New Roman" panose="02020603050405020304" pitchFamily="18" charset="0"/>
              <a:sym typeface="Georgia"/>
            </a:endParaRPr>
          </a:p>
        </p:txBody>
      </p:sp>
      <p:sp>
        <p:nvSpPr>
          <p:cNvPr id="15" name="Shape 114"/>
          <p:cNvSpPr txBox="1"/>
          <p:nvPr/>
        </p:nvSpPr>
        <p:spPr>
          <a:xfrm>
            <a:off x="29912" y="4956779"/>
            <a:ext cx="9114088" cy="4983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Adil Al-</a:t>
            </a:r>
            <a:r>
              <a:rPr lang="en-US" sz="2000" b="1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Azzawi</a:t>
            </a:r>
            <a:endParaRPr lang="en-US" sz="2000" b="1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45" y="713781"/>
            <a:ext cx="1091420" cy="1222393"/>
          </a:xfrm>
          <a:prstGeom prst="rect">
            <a:avLst/>
          </a:prstGeom>
          <a:noFill/>
        </p:spPr>
      </p:pic>
      <p:sp>
        <p:nvSpPr>
          <p:cNvPr id="112" name="Shape 112"/>
          <p:cNvSpPr txBox="1"/>
          <p:nvPr/>
        </p:nvSpPr>
        <p:spPr>
          <a:xfrm>
            <a:off x="279312" y="3113798"/>
            <a:ext cx="9118209" cy="896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Localized Deep Learning Structure for The Large-Scale Biometric Data Recognition</a:t>
            </a:r>
            <a:endParaRPr lang="en-US" dirty="0"/>
          </a:p>
          <a:p>
            <a:endParaRPr lang="en-US" b="1" dirty="0">
              <a:latin typeface="Calibri (Body)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/>
          <p:cNvSpPr/>
          <p:nvPr/>
        </p:nvSpPr>
        <p:spPr>
          <a:xfrm>
            <a:off x="7169426" y="5267945"/>
            <a:ext cx="1648169" cy="1184364"/>
          </a:xfrm>
          <a:prstGeom prst="roundRect">
            <a:avLst>
              <a:gd name="adj" fmla="val 5478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>
            <a:off x="7169426" y="4016990"/>
            <a:ext cx="1648169" cy="1184364"/>
          </a:xfrm>
          <a:prstGeom prst="roundRect">
            <a:avLst>
              <a:gd name="adj" fmla="val 5478"/>
            </a:avLst>
          </a:prstGeom>
          <a:noFill/>
          <a:ln w="254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37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Super Resolution-Deep Face Recognition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25459" y="786578"/>
            <a:ext cx="8038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Image Super Resolution Learning Face Recognition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53563" y="6457123"/>
            <a:ext cx="9183757" cy="26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1714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Adil Al-Azzawi</a:t>
            </a:r>
            <a:r>
              <a:rPr lang="en-US" sz="1000" dirty="0"/>
              <a:t>, </a:t>
            </a:r>
            <a:r>
              <a:rPr lang="en-US" sz="1000" dirty="0" err="1"/>
              <a:t>Moein</a:t>
            </a:r>
            <a:r>
              <a:rPr lang="en-US" sz="1000" dirty="0"/>
              <a:t> </a:t>
            </a:r>
            <a:r>
              <a:rPr lang="en-US" sz="1000" dirty="0" err="1"/>
              <a:t>Enayati</a:t>
            </a:r>
            <a:r>
              <a:rPr lang="en-US" sz="1000" dirty="0"/>
              <a:t> Improving Gender Identification Accuracy from Facial Images by Means of Signal Image Super Resolution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920" y="1214834"/>
            <a:ext cx="851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Original dimension reduction </a:t>
            </a:r>
            <a:endParaRPr lang="en-US" altLang="ko-KR" sz="18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141" y="1576812"/>
            <a:ext cx="4136067" cy="2399357"/>
          </a:xfrm>
          <a:prstGeom prst="rect">
            <a:avLst/>
          </a:prstGeom>
        </p:spPr>
      </p:pic>
      <p:pic>
        <p:nvPicPr>
          <p:cNvPr id="29" name="Picture 2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41" y="1670318"/>
            <a:ext cx="4596176" cy="225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41" y="4384992"/>
            <a:ext cx="6574575" cy="201316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01934" y="4016767"/>
            <a:ext cx="851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Speed-Up Deep Learning approach for face Recognition </a:t>
            </a:r>
            <a:endParaRPr lang="en-US" altLang="ko-KR" sz="18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1274" y="5349017"/>
            <a:ext cx="786159" cy="878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2936" y="4101401"/>
            <a:ext cx="764497" cy="888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95320" y="6166242"/>
            <a:ext cx="20609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40x40 super pixel image</a:t>
            </a:r>
            <a:r>
              <a:rPr lang="en-US" sz="1200" b="1" dirty="0">
                <a:solidFill>
                  <a:srgbClr val="000080"/>
                </a:solidFill>
                <a:latin typeface="Arial" panose="020B0604020202020204" pitchFamily="34" charset="0"/>
              </a:rPr>
              <a:t> </a:t>
            </a:r>
            <a:endParaRPr lang="en-US" sz="1200" b="1" dirty="0"/>
          </a:p>
        </p:txBody>
      </p:sp>
      <p:sp>
        <p:nvSpPr>
          <p:cNvPr id="12" name="Rectangle 11"/>
          <p:cNvSpPr/>
          <p:nvPr/>
        </p:nvSpPr>
        <p:spPr>
          <a:xfrm>
            <a:off x="7050174" y="4922256"/>
            <a:ext cx="1885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108x126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237096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37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#2: Latent CNN Structure for Deep Face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25459" y="773326"/>
            <a:ext cx="8038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 latent CNN Structure for Deep Face Recognition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2980" y="1165903"/>
            <a:ext cx="856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Latent Deep Face Recognition based on Convolution Neural Network to learn a robust feature for face verification task.</a:t>
            </a:r>
          </a:p>
        </p:txBody>
      </p:sp>
      <p:sp>
        <p:nvSpPr>
          <p:cNvPr id="3" name="Rectangle 2"/>
          <p:cNvSpPr/>
          <p:nvPr/>
        </p:nvSpPr>
        <p:spPr>
          <a:xfrm>
            <a:off x="461402" y="1867971"/>
            <a:ext cx="85555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The popular deep learning framework </a:t>
            </a:r>
            <a:r>
              <a:rPr lang="en-US" sz="2000" dirty="0" err="1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caffe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 is used for training on faces datasets.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04" y="2600957"/>
            <a:ext cx="8017565" cy="151539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878769" y="4134206"/>
            <a:ext cx="26164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Preprocessing Model: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206570" y="4431379"/>
            <a:ext cx="7810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 face images are processed with the </a:t>
            </a:r>
            <a:r>
              <a:rPr lang="en-US" dirty="0" err="1"/>
              <a:t>frontalization</a:t>
            </a:r>
            <a:r>
              <a:rPr lang="en-US" dirty="0"/>
              <a:t> approach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11898" y="4829056"/>
            <a:ext cx="8118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Training Model: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45706" y="5154230"/>
            <a:ext cx="7777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model A and B : using </a:t>
            </a:r>
            <a:r>
              <a:rPr lang="en-US" dirty="0">
                <a:solidFill>
                  <a:srgbClr val="FF0000"/>
                </a:solidFill>
              </a:rPr>
              <a:t>CASIA-</a:t>
            </a:r>
            <a:r>
              <a:rPr lang="en-US" dirty="0" err="1">
                <a:solidFill>
                  <a:srgbClr val="FF0000"/>
                </a:solidFill>
              </a:rPr>
              <a:t>WebFace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dataset to train the models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model C: using is </a:t>
            </a:r>
            <a:r>
              <a:rPr lang="en-US" dirty="0">
                <a:solidFill>
                  <a:srgbClr val="FF0000"/>
                </a:solidFill>
              </a:rPr>
              <a:t>MS-Celeb-1M </a:t>
            </a:r>
            <a:r>
              <a:rPr lang="en-US" dirty="0">
                <a:solidFill>
                  <a:schemeClr val="tx1"/>
                </a:solidFill>
              </a:rPr>
              <a:t>dataset to train the model</a:t>
            </a:r>
            <a:r>
              <a:rPr lang="en-US" dirty="0"/>
              <a:t>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45029" y="5809634"/>
            <a:ext cx="8118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Evaluation Model: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85461" y="6135317"/>
            <a:ext cx="7777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model is evaluated on </a:t>
            </a:r>
            <a:r>
              <a:rPr lang="en-US" dirty="0">
                <a:solidFill>
                  <a:srgbClr val="FF0000"/>
                </a:solidFill>
              </a:rPr>
              <a:t>LFW</a:t>
            </a:r>
            <a:r>
              <a:rPr lang="en-US" dirty="0"/>
              <a:t> which is a popular data set for face verification task.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model is also evaluated on </a:t>
            </a:r>
            <a:r>
              <a:rPr lang="en-US" dirty="0" err="1">
                <a:solidFill>
                  <a:srgbClr val="FF0000"/>
                </a:solidFill>
              </a:rPr>
              <a:t>MegaFace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809692" y="6703990"/>
            <a:ext cx="60860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Wu, Xiang, et al. "A Light CNN for Deep Face Representation with Noisy Labels." </a:t>
            </a:r>
            <a:r>
              <a:rPr lang="en-US" sz="800" i="1" dirty="0" err="1"/>
              <a:t>arXiv</a:t>
            </a:r>
            <a:r>
              <a:rPr lang="en-US" sz="800" i="1" dirty="0"/>
              <a:t> preprint arXiv:1511.02683</a:t>
            </a:r>
            <a:r>
              <a:rPr lang="en-US" sz="800" dirty="0"/>
              <a:t> (2015).</a:t>
            </a: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50946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37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CNN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25459" y="773326"/>
            <a:ext cx="8038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Residual Networks of Residual Networks: </a:t>
            </a:r>
            <a:r>
              <a:rPr lang="en-US" sz="24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RoR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5306" r="78294" b="955"/>
          <a:stretch/>
        </p:blipFill>
        <p:spPr>
          <a:xfrm>
            <a:off x="267780" y="2101068"/>
            <a:ext cx="1342258" cy="4083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950" y="3011903"/>
            <a:ext cx="1039344" cy="15675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22332" t="-260" r="55962" b="1215"/>
          <a:stretch/>
        </p:blipFill>
        <p:spPr>
          <a:xfrm>
            <a:off x="1683766" y="1424721"/>
            <a:ext cx="1317842" cy="474189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51405" t="4639" r="26889" b="2321"/>
          <a:stretch/>
        </p:blipFill>
        <p:spPr>
          <a:xfrm>
            <a:off x="3061228" y="1452161"/>
            <a:ext cx="1394047" cy="47119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79027" t="477" r="-733" b="477"/>
          <a:stretch/>
        </p:blipFill>
        <p:spPr>
          <a:xfrm>
            <a:off x="4598978" y="1506834"/>
            <a:ext cx="1280608" cy="46079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4655" y="6169424"/>
            <a:ext cx="83822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iberationSans"/>
              </a:rPr>
              <a:t>Ke</a:t>
            </a:r>
            <a:r>
              <a:rPr lang="en-US" dirty="0">
                <a:latin typeface="LiberationSans"/>
              </a:rPr>
              <a:t> Zhang, </a:t>
            </a:r>
            <a:r>
              <a:rPr lang="en-US" b="1" dirty="0">
                <a:latin typeface="LiberationSans-Bold"/>
              </a:rPr>
              <a:t>Miao Sun</a:t>
            </a:r>
            <a:r>
              <a:rPr lang="en-US" dirty="0">
                <a:latin typeface="LiberationSans"/>
              </a:rPr>
              <a:t>, Tony X. Han, </a:t>
            </a:r>
            <a:r>
              <a:rPr lang="en-US" dirty="0" err="1">
                <a:latin typeface="LiberationSans"/>
              </a:rPr>
              <a:t>Xingfang</a:t>
            </a:r>
            <a:r>
              <a:rPr lang="en-US" dirty="0">
                <a:latin typeface="LiberationSans"/>
              </a:rPr>
              <a:t> Yuan, </a:t>
            </a:r>
            <a:r>
              <a:rPr lang="en-US" dirty="0" err="1">
                <a:latin typeface="LiberationSans"/>
              </a:rPr>
              <a:t>Liru</a:t>
            </a:r>
            <a:r>
              <a:rPr lang="en-US" dirty="0">
                <a:latin typeface="LiberationSans"/>
              </a:rPr>
              <a:t> Guo, Tao Liu, </a:t>
            </a:r>
            <a:r>
              <a:rPr lang="en-US" i="1" dirty="0">
                <a:latin typeface="LiberationSans-Italic"/>
              </a:rPr>
              <a:t>Residual Networks of Residual Networks: Multilevel Residual Networks</a:t>
            </a:r>
            <a:r>
              <a:rPr lang="en-US" dirty="0">
                <a:latin typeface="LiberationSans"/>
              </a:rPr>
              <a:t>, arXiv:1608.0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32457" y="1708618"/>
            <a:ext cx="3423247" cy="3709337"/>
            <a:chOff x="5433677" y="1708618"/>
            <a:chExt cx="3423247" cy="37093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7561" r="4684"/>
            <a:stretch/>
          </p:blipFill>
          <p:spPr>
            <a:xfrm>
              <a:off x="5433677" y="1708618"/>
              <a:ext cx="3423247" cy="331132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771907" y="5048623"/>
              <a:ext cx="1099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FF0000"/>
                  </a:solidFill>
                </a:rPr>
                <a:t>Wider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14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37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Improve CNN-wider Structure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25459" y="773326"/>
            <a:ext cx="8038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 latent CNN Structure for Deep Face Recognition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2980" y="1081495"/>
            <a:ext cx="85672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Verity  types of noise in large-scale dataset.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The inhabitation of neuron corresponding (vertical/horizontal) lines.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The inhabitation of free neuron’s parameters</a:t>
            </a:r>
            <a:r>
              <a:rPr lang="en-US" sz="18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880" y="2195623"/>
            <a:ext cx="4539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We propose the Intelligent-Feature-Map-Selection (</a:t>
            </a:r>
            <a:r>
              <a:rPr lang="en-US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IMFM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)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09692" y="6703990"/>
            <a:ext cx="60860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 </a:t>
            </a:r>
            <a:r>
              <a:rPr lang="fi-FI" sz="800" dirty="0"/>
              <a:t>Xiang Wu, Ran He, Zhenan Sun, Tieniu Tan, ”</a:t>
            </a:r>
            <a:r>
              <a:rPr lang="en-US" sz="800" dirty="0"/>
              <a:t>A Light CNN for Deep Face Representation with Noisy Labels”</a:t>
            </a:r>
            <a:endParaRPr lang="en-US" sz="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55CFFB-5CA9-4A8D-BBD8-3E514F01A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28" y="3315538"/>
            <a:ext cx="8487866" cy="33282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B04A8D-514D-46E5-8798-8FE7CFBBE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288" y="1826047"/>
            <a:ext cx="3664623" cy="148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891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#3: Deep Learning for Face verification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38711" y="797750"/>
            <a:ext cx="8904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Deep Learning Approach for Face verification using latent CNN Face Image Retrieval based Model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7906" y="1522515"/>
            <a:ext cx="85555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The popular deep learning framework </a:t>
            </a:r>
            <a:r>
              <a:rPr lang="en-US" sz="2000" dirty="0" err="1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AlexNet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 is used for training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11897" y="2210869"/>
            <a:ext cx="2707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The CNN architecture </a:t>
            </a:r>
            <a:r>
              <a:rPr lang="en-US" sz="1600" b="1" dirty="0"/>
              <a:t>A</a:t>
            </a:r>
            <a:r>
              <a:rPr lang="en-US" sz="1600" dirty="0"/>
              <a:t> </a:t>
            </a:r>
            <a:endParaRPr lang="en-US" sz="1600" b="1" dirty="0"/>
          </a:p>
        </p:txBody>
      </p:sp>
      <p:sp>
        <p:nvSpPr>
          <p:cNvPr id="28" name="Rectangle 27"/>
          <p:cNvSpPr/>
          <p:nvPr/>
        </p:nvSpPr>
        <p:spPr>
          <a:xfrm>
            <a:off x="1252329" y="2496171"/>
            <a:ext cx="78103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Consist </a:t>
            </a:r>
            <a:r>
              <a:rPr lang="en-US" b="1" dirty="0"/>
              <a:t>11</a:t>
            </a:r>
            <a:r>
              <a:rPr lang="en-US" dirty="0"/>
              <a:t> layers, the </a:t>
            </a:r>
            <a:r>
              <a:rPr lang="en-US" b="1" dirty="0">
                <a:solidFill>
                  <a:srgbClr val="FF0000"/>
                </a:solidFill>
              </a:rPr>
              <a:t>first eight </a:t>
            </a:r>
            <a:r>
              <a:rPr lang="en-US" dirty="0"/>
              <a:t>layers are linear operator is a bank of linear filters (linear convolution).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last three </a:t>
            </a:r>
            <a:r>
              <a:rPr lang="en-US" dirty="0"/>
              <a:t>Layers are instead called Fully Connected (FC).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first two </a:t>
            </a:r>
            <a:r>
              <a:rPr lang="en-US" dirty="0"/>
              <a:t>FC layers output are </a:t>
            </a:r>
            <a:r>
              <a:rPr lang="en-US" b="1" dirty="0">
                <a:solidFill>
                  <a:srgbClr val="FF0000"/>
                </a:solidFill>
              </a:rPr>
              <a:t>4,096</a:t>
            </a:r>
            <a:r>
              <a:rPr lang="en-US" dirty="0"/>
              <a:t> dimensional and the last FC layer.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78156" y="3479120"/>
            <a:ext cx="3345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The CNN architecture </a:t>
            </a:r>
            <a:r>
              <a:rPr lang="en-US" sz="1600" b="1" dirty="0"/>
              <a:t>B </a:t>
            </a:r>
            <a:r>
              <a:rPr lang="en-US" sz="1600" dirty="0"/>
              <a:t>and</a:t>
            </a:r>
            <a:r>
              <a:rPr lang="en-US" sz="1600" b="1" dirty="0"/>
              <a:t> C</a:t>
            </a:r>
            <a:r>
              <a:rPr lang="en-US" sz="1600" dirty="0"/>
              <a:t> </a:t>
            </a:r>
            <a:endParaRPr lang="en-US" sz="1600" b="1" dirty="0"/>
          </a:p>
        </p:txBody>
      </p:sp>
      <p:sp>
        <p:nvSpPr>
          <p:cNvPr id="32" name="Rectangle 31"/>
          <p:cNvSpPr/>
          <p:nvPr/>
        </p:nvSpPr>
        <p:spPr>
          <a:xfrm>
            <a:off x="1259579" y="3777259"/>
            <a:ext cx="7810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Networks </a:t>
            </a:r>
            <a:r>
              <a:rPr lang="en-US" b="1" dirty="0"/>
              <a:t>B </a:t>
            </a:r>
            <a:r>
              <a:rPr lang="en-US" dirty="0"/>
              <a:t>and </a:t>
            </a:r>
            <a:r>
              <a:rPr lang="en-US" b="1" dirty="0"/>
              <a:t>C</a:t>
            </a:r>
            <a:r>
              <a:rPr lang="en-US" dirty="0"/>
              <a:t> are similar to </a:t>
            </a:r>
            <a:r>
              <a:rPr lang="en-US" b="1" dirty="0"/>
              <a:t>A</a:t>
            </a:r>
            <a:r>
              <a:rPr lang="en-US" dirty="0"/>
              <a:t> but include 2 and 5 additional convolution layers respectively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818" y="4374202"/>
            <a:ext cx="6867989" cy="226428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4532" y="1833940"/>
            <a:ext cx="85555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The popular datasets </a:t>
            </a:r>
            <a:r>
              <a:rPr lang="en-US" sz="20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CASIA-</a:t>
            </a:r>
            <a:r>
              <a:rPr lang="en-US" sz="2000" dirty="0" err="1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WebFace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MS-Celeb-1M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38631" y="6692542"/>
            <a:ext cx="770536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Parkhi</a:t>
            </a:r>
            <a:r>
              <a:rPr lang="en-US" sz="800" dirty="0"/>
              <a:t>, Omkar M., Andrea </a:t>
            </a:r>
            <a:r>
              <a:rPr lang="en-US" sz="800" dirty="0" err="1"/>
              <a:t>Vedaldi</a:t>
            </a:r>
            <a:r>
              <a:rPr lang="en-US" sz="800" dirty="0"/>
              <a:t>, and Andrew Zisserman. "Deep Face Recognition." </a:t>
            </a:r>
            <a:r>
              <a:rPr lang="en-US" sz="800" i="1" dirty="0"/>
              <a:t>BMVC</a:t>
            </a:r>
            <a:r>
              <a:rPr lang="en-US" sz="800" dirty="0"/>
              <a:t>. Vol. 1. No. 3. 2015.</a:t>
            </a: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333942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655065" y="3099397"/>
            <a:ext cx="82638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#1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: A Robust Spatially Invariant Model for Latent Fingerprint Authentication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#2: 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Deep Learning Approach for Secondary Structure Protein Prediction based on First Level Features Extraction using a Latent CNN Structure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192" y="214760"/>
            <a:ext cx="3926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Previous &amp; Current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069297-E99B-451B-88D2-33D3C9E010BE}"/>
              </a:ext>
            </a:extLst>
          </p:cNvPr>
          <p:cNvSpPr/>
          <p:nvPr/>
        </p:nvSpPr>
        <p:spPr>
          <a:xfrm>
            <a:off x="200178" y="1860975"/>
            <a:ext cx="87219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Biometric Large-scale Fingerprint and Bioinformatics Datasets</a:t>
            </a:r>
          </a:p>
        </p:txBody>
      </p:sp>
    </p:spTree>
    <p:extLst>
      <p:ext uri="{BB962C8B-B14F-4D97-AF65-F5344CB8AC3E}">
        <p14:creationId xmlns:p14="http://schemas.microsoft.com/office/powerpoint/2010/main" val="2130360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743077" y="1588936"/>
            <a:ext cx="83751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#1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: A Robust Spatially Invariant Model for Latent Fingerprint Authentication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192" y="214760"/>
            <a:ext cx="3929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Previous &amp; Current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069297-E99B-451B-88D2-33D3C9E010BE}"/>
              </a:ext>
            </a:extLst>
          </p:cNvPr>
          <p:cNvSpPr/>
          <p:nvPr/>
        </p:nvSpPr>
        <p:spPr>
          <a:xfrm>
            <a:off x="196948" y="970414"/>
            <a:ext cx="8620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Large-scale Biometric Fingerprint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DAB4E4-98CF-44C2-88ED-8680C4A2D3BD}"/>
              </a:ext>
            </a:extLst>
          </p:cNvPr>
          <p:cNvSpPr/>
          <p:nvPr/>
        </p:nvSpPr>
        <p:spPr>
          <a:xfrm>
            <a:off x="386641" y="6444921"/>
            <a:ext cx="8731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NimbusRomNo9L-Regu"/>
              </a:rPr>
              <a:t>Adil Al-</a:t>
            </a:r>
            <a:r>
              <a:rPr lang="en-US" sz="900" dirty="0" err="1">
                <a:latin typeface="NimbusRomNo9L-Regu"/>
              </a:rPr>
              <a:t>Azzawi</a:t>
            </a:r>
            <a:r>
              <a:rPr lang="en-US" sz="900" dirty="0">
                <a:latin typeface="NimbusRomNo9L-Regu"/>
              </a:rPr>
              <a:t>, Tony X. Han, “A Robust Spatially Invariant Model for Latent </a:t>
            </a:r>
            <a:r>
              <a:rPr lang="en-US" sz="900" dirty="0" err="1">
                <a:latin typeface="NimbusRomNo9L-Regu"/>
              </a:rPr>
              <a:t>ingerprint</a:t>
            </a:r>
            <a:r>
              <a:rPr lang="en-US" sz="900" dirty="0">
                <a:latin typeface="NimbusRomNo9L-Regu"/>
              </a:rPr>
              <a:t> Authentication Approach”, IEEE, </a:t>
            </a:r>
            <a:r>
              <a:rPr lang="en-US" sz="900" dirty="0" err="1">
                <a:latin typeface="NimbusRomNo9L-Regu"/>
              </a:rPr>
              <a:t>DeSE</a:t>
            </a:r>
            <a:r>
              <a:rPr lang="en-US" sz="900" dirty="0">
                <a:latin typeface="NimbusRomNo9L-Regu"/>
              </a:rPr>
              <a:t>, Developments in </a:t>
            </a:r>
            <a:r>
              <a:rPr lang="en-US" sz="900" dirty="0" err="1">
                <a:latin typeface="NimbusRomNo9L-Regu"/>
              </a:rPr>
              <a:t>eSystems</a:t>
            </a:r>
            <a:r>
              <a:rPr lang="en-US" sz="900" dirty="0">
                <a:latin typeface="NimbusRomNo9L-Regu"/>
              </a:rPr>
              <a:t> Engineering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6A08D-03AA-4394-A7F5-3B0661F35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689" y="5499994"/>
            <a:ext cx="2258150" cy="997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F20F0-913A-4085-AC07-416AE2299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557" y="5375861"/>
            <a:ext cx="1566637" cy="923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DA6B9-8013-437F-9125-5AD697D93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689" y="2373311"/>
            <a:ext cx="3800489" cy="300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B511E-7E82-4860-B441-C7FF1F63B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77" y="2358920"/>
            <a:ext cx="4006952" cy="29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3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655065" y="1367025"/>
            <a:ext cx="83751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#1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: A Robust Spatially Invariant Model for Latent Fingerprint Authentication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192" y="214760"/>
            <a:ext cx="2452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Previous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069297-E99B-451B-88D2-33D3C9E010BE}"/>
              </a:ext>
            </a:extLst>
          </p:cNvPr>
          <p:cNvSpPr/>
          <p:nvPr/>
        </p:nvSpPr>
        <p:spPr>
          <a:xfrm>
            <a:off x="196948" y="843805"/>
            <a:ext cx="8620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Large-scale Biometric Fingerprint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DAB4E4-98CF-44C2-88ED-8680C4A2D3BD}"/>
              </a:ext>
            </a:extLst>
          </p:cNvPr>
          <p:cNvSpPr/>
          <p:nvPr/>
        </p:nvSpPr>
        <p:spPr>
          <a:xfrm>
            <a:off x="386641" y="6444921"/>
            <a:ext cx="8731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NimbusRomNo9L-Regu"/>
              </a:rPr>
              <a:t>Adil Al-</a:t>
            </a:r>
            <a:r>
              <a:rPr lang="en-US" sz="900" dirty="0" err="1">
                <a:latin typeface="NimbusRomNo9L-Regu"/>
              </a:rPr>
              <a:t>Azzawi</a:t>
            </a:r>
            <a:r>
              <a:rPr lang="en-US" sz="900" dirty="0">
                <a:latin typeface="NimbusRomNo9L-Regu"/>
              </a:rPr>
              <a:t>, Tony X. Han, “A Robust Spatially Invariant Model for Latent </a:t>
            </a:r>
            <a:r>
              <a:rPr lang="en-US" sz="900" dirty="0" err="1">
                <a:latin typeface="NimbusRomNo9L-Regu"/>
              </a:rPr>
              <a:t>ingerprint</a:t>
            </a:r>
            <a:r>
              <a:rPr lang="en-US" sz="900" dirty="0">
                <a:latin typeface="NimbusRomNo9L-Regu"/>
              </a:rPr>
              <a:t> Authentication Approach”, IEEE, </a:t>
            </a:r>
            <a:r>
              <a:rPr lang="en-US" sz="900" dirty="0" err="1">
                <a:latin typeface="NimbusRomNo9L-Regu"/>
              </a:rPr>
              <a:t>DeSE</a:t>
            </a:r>
            <a:r>
              <a:rPr lang="en-US" sz="900" dirty="0">
                <a:latin typeface="NimbusRomNo9L-Regu"/>
              </a:rPr>
              <a:t>, Developments in </a:t>
            </a:r>
            <a:r>
              <a:rPr lang="en-US" sz="900" dirty="0" err="1">
                <a:latin typeface="NimbusRomNo9L-Regu"/>
              </a:rPr>
              <a:t>eSystems</a:t>
            </a:r>
            <a:r>
              <a:rPr lang="en-US" sz="900" dirty="0">
                <a:latin typeface="NimbusRomNo9L-Regu"/>
              </a:rPr>
              <a:t> Engineering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8B409-A06A-4C5A-9972-92FCA6978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71" y="1905634"/>
            <a:ext cx="3802248" cy="43499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01C13D-4DA4-4DD8-82F2-59FB4B09DBA8}"/>
              </a:ext>
            </a:extLst>
          </p:cNvPr>
          <p:cNvSpPr/>
          <p:nvPr/>
        </p:nvSpPr>
        <p:spPr>
          <a:xfrm>
            <a:off x="684260" y="2264236"/>
            <a:ext cx="3900117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LATENT SWARM-INTELLIGENCE PROPOSED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Robustness Swarm-Intelligence Feature Extraction (PSO and FOA)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Centralization (Swarm-Intelligence Initialization)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DWT-based Robust Fingerprint Localization Approach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Robust Swarm Features Connection/Selection Approach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Invariant Moments Matching</a:t>
            </a:r>
          </a:p>
        </p:txBody>
      </p:sp>
    </p:spTree>
    <p:extLst>
      <p:ext uri="{BB962C8B-B14F-4D97-AF65-F5344CB8AC3E}">
        <p14:creationId xmlns:p14="http://schemas.microsoft.com/office/powerpoint/2010/main" val="3225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2452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Previous Work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16A65C-7837-4AC5-BD61-D0D91584E6E8}"/>
              </a:ext>
            </a:extLst>
          </p:cNvPr>
          <p:cNvSpPr/>
          <p:nvPr/>
        </p:nvSpPr>
        <p:spPr>
          <a:xfrm>
            <a:off x="447123" y="1265377"/>
            <a:ext cx="624909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</a:t>
            </a:r>
            <a:r>
              <a:rPr lang="en-US" sz="18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: Deep Learning Approach for Secondary Structure Protein Prediction based on First Level Features Extraction using a Latent CNN Structure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71A5C4-1D9D-4DBC-92DC-ACAA6B808012}"/>
              </a:ext>
            </a:extLst>
          </p:cNvPr>
          <p:cNvSpPr/>
          <p:nvPr/>
        </p:nvSpPr>
        <p:spPr>
          <a:xfrm>
            <a:off x="196948" y="801600"/>
            <a:ext cx="7610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Large-scale Biometric Bioinformatics Datasets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465409-684A-4668-88F3-2C5244AFD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680" y="2020297"/>
            <a:ext cx="3078319" cy="4569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134714-0588-4C9D-B420-35E5949F414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7"/>
          <a:stretch/>
        </p:blipFill>
        <p:spPr bwMode="auto">
          <a:xfrm>
            <a:off x="496107" y="2317008"/>
            <a:ext cx="2759197" cy="121902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53D0AE-F5F1-4D5D-BC02-F4104E84B9CD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"/>
          <a:stretch/>
        </p:blipFill>
        <p:spPr bwMode="auto">
          <a:xfrm>
            <a:off x="512932" y="3557733"/>
            <a:ext cx="2725546" cy="1337598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43C5-0F47-49A6-8675-06B0E6F8B22B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3"/>
          <a:stretch/>
        </p:blipFill>
        <p:spPr bwMode="auto">
          <a:xfrm>
            <a:off x="3336688" y="2358250"/>
            <a:ext cx="2566204" cy="1172631"/>
          </a:xfrm>
          <a:prstGeom prst="rect">
            <a:avLst/>
          </a:prstGeom>
          <a:noFill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5E01AF-108D-4E5F-B990-9410BCACCD70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9"/>
          <a:stretch/>
        </p:blipFill>
        <p:spPr bwMode="auto">
          <a:xfrm>
            <a:off x="3317208" y="3596619"/>
            <a:ext cx="2566204" cy="133759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AD152-CF20-437F-B55C-F3CC43231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932" y="4981920"/>
            <a:ext cx="5370480" cy="16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4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3934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Current and Future 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0FEECE-A387-4D41-B801-400C1D15EB32}"/>
              </a:ext>
            </a:extLst>
          </p:cNvPr>
          <p:cNvSpPr/>
          <p:nvPr/>
        </p:nvSpPr>
        <p:spPr>
          <a:xfrm>
            <a:off x="177509" y="822129"/>
            <a:ext cx="83751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#1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: Deep Learning Approach for Secondary Structure Protein Function Prediction using </a:t>
            </a:r>
          </a:p>
          <a:p>
            <a:pPr lvl="1" algn="just"/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lvl="1" algn="just"/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#2: 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Spider-Web based Model (Heuristic Random Space Searching Approach and Data structure) for Biometric Fingerprint Identification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91A6E-CC35-4A46-9037-2C7802F4A016}"/>
              </a:ext>
            </a:extLst>
          </p:cNvPr>
          <p:cNvSpPr/>
          <p:nvPr/>
        </p:nvSpPr>
        <p:spPr>
          <a:xfrm>
            <a:off x="674963" y="1592860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Our STRUCTURE (Latent CNN and Deep-Sparse Autoencoder)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456C9-FC28-4B0C-803A-AB112142C9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12"/>
          <a:stretch/>
        </p:blipFill>
        <p:spPr>
          <a:xfrm>
            <a:off x="3416116" y="3583934"/>
            <a:ext cx="2590872" cy="2721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0752A-5249-4C58-9859-6DDD95C0D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32" y="3583934"/>
            <a:ext cx="3168584" cy="2894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C1B6F-9AE3-4E97-B427-F0E789E44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988" y="3633795"/>
            <a:ext cx="2893931" cy="26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50557"/>
            <a:ext cx="6046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Large-Scale Biometric Data Recognition</a:t>
            </a:r>
            <a:endParaRPr lang="en-US" sz="2800" b="1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38711" y="842214"/>
            <a:ext cx="421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Biometric Data Technologies</a:t>
            </a:r>
            <a:endParaRPr lang="en-US" alt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9267" y="1225689"/>
            <a:ext cx="45651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(a) DNA prediction, and Identification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(b) Ear recognition.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(c) Face recognition, Identification,</a:t>
            </a:r>
          </a:p>
          <a:p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           and verification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(d) Facial thermogram recognition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(e) Hand thermogram recognition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(f) Hand vein recognition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(g) Fingerprint recognition,   </a:t>
            </a:r>
          </a:p>
          <a:p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           authentication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(h) Gait recognition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) Hand geometry recognition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(j) Iris recognition, and prediction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(k) Palmprint recognition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(l) Retina recognition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(m) Signature recognition, and</a:t>
            </a:r>
          </a:p>
          <a:p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             verification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(n) Voice recognition, and Identification</a:t>
            </a:r>
            <a:endParaRPr lang="en-US" altLang="en-US" sz="20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71" y="918358"/>
            <a:ext cx="4338538" cy="576456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56788" y="984481"/>
            <a:ext cx="8146739" cy="1491293"/>
            <a:chOff x="656788" y="984481"/>
            <a:chExt cx="8146739" cy="1491293"/>
          </a:xfrm>
        </p:grpSpPr>
        <p:sp>
          <p:nvSpPr>
            <p:cNvPr id="5" name="Rectangle 4"/>
            <p:cNvSpPr/>
            <p:nvPr/>
          </p:nvSpPr>
          <p:spPr>
            <a:xfrm>
              <a:off x="7695027" y="984481"/>
              <a:ext cx="1108500" cy="10553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6788" y="1882873"/>
              <a:ext cx="3936563" cy="592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8933" y="3281572"/>
            <a:ext cx="5373719" cy="1121616"/>
            <a:chOff x="668933" y="3281572"/>
            <a:chExt cx="5373719" cy="1121616"/>
          </a:xfrm>
        </p:grpSpPr>
        <p:sp>
          <p:nvSpPr>
            <p:cNvPr id="40" name="Rectangle 39"/>
            <p:cNvSpPr/>
            <p:nvPr/>
          </p:nvSpPr>
          <p:spPr>
            <a:xfrm>
              <a:off x="4823302" y="3281572"/>
              <a:ext cx="1219350" cy="1121616"/>
            </a:xfrm>
            <a:prstGeom prst="rect">
              <a:avLst/>
            </a:prstGeom>
            <a:noFill/>
            <a:ln w="38100">
              <a:solidFill>
                <a:srgbClr val="33C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8933" y="3416545"/>
              <a:ext cx="3924418" cy="592901"/>
            </a:xfrm>
            <a:prstGeom prst="rect">
              <a:avLst/>
            </a:prstGeom>
            <a:noFill/>
            <a:ln w="28575">
              <a:solidFill>
                <a:srgbClr val="33C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6789" y="963014"/>
            <a:ext cx="5385863" cy="1076801"/>
            <a:chOff x="656789" y="963014"/>
            <a:chExt cx="5385863" cy="1076801"/>
          </a:xfrm>
        </p:grpSpPr>
        <p:sp>
          <p:nvSpPr>
            <p:cNvPr id="43" name="Rectangle 42"/>
            <p:cNvSpPr/>
            <p:nvPr/>
          </p:nvSpPr>
          <p:spPr>
            <a:xfrm>
              <a:off x="4823302" y="963014"/>
              <a:ext cx="1219350" cy="107680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6789" y="1286936"/>
              <a:ext cx="3970849" cy="33326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01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5418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Dataset Collection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558216"/>
              </p:ext>
            </p:extLst>
          </p:nvPr>
        </p:nvGraphicFramePr>
        <p:xfrm>
          <a:off x="196948" y="4089924"/>
          <a:ext cx="8748837" cy="2417657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2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6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1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No.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Aim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# Persons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 # images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76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Labeled</a:t>
                      </a:r>
                      <a:r>
                        <a:rPr lang="en-US" sz="1800" b="1" baseline="0" dirty="0"/>
                        <a:t> Faces In the Wild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5,749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13,233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WDRef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99,773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1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Celeb 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202,599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1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4.4M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1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8720"/>
          <a:stretch/>
        </p:blipFill>
        <p:spPr>
          <a:xfrm>
            <a:off x="6386244" y="1009167"/>
            <a:ext cx="2573610" cy="70993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6948" y="3135620"/>
            <a:ext cx="2825810" cy="558863"/>
            <a:chOff x="1392924" y="32997550"/>
            <a:chExt cx="6408035" cy="1262699"/>
          </a:xfrm>
        </p:grpSpPr>
        <p:pic>
          <p:nvPicPr>
            <p:cNvPr id="16" name="Picture 15" descr="Screen Shot 2015-09-02 at 16.03.3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924" y="32997550"/>
              <a:ext cx="3020765" cy="12626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9753" y="33069558"/>
              <a:ext cx="2811206" cy="108012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1934"/>
          <a:stretch/>
        </p:blipFill>
        <p:spPr>
          <a:xfrm>
            <a:off x="126607" y="955528"/>
            <a:ext cx="2940149" cy="1724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0770" y="1025647"/>
            <a:ext cx="3147000" cy="2705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244" y="1877895"/>
            <a:ext cx="2573610" cy="689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5782" y="2689812"/>
            <a:ext cx="2540004" cy="10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119" y="2009394"/>
            <a:ext cx="8833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Our Approaches For Deep Learning Face Recognition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55065" y="2839633"/>
            <a:ext cx="83751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#1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: Localized Deep Face Recognition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#2: 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Latent CNN Structure for Deep Face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#3 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Deep Learning Approach for Face verification using a Latent CNN Face Image Retrieval based Model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192" y="214760"/>
            <a:ext cx="2371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Previous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069297-E99B-451B-88D2-33D3C9E010BE}"/>
              </a:ext>
            </a:extLst>
          </p:cNvPr>
          <p:cNvSpPr/>
          <p:nvPr/>
        </p:nvSpPr>
        <p:spPr>
          <a:xfrm>
            <a:off x="196947" y="1331741"/>
            <a:ext cx="8620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Biometric Large-scale Face Datasets</a:t>
            </a:r>
          </a:p>
        </p:txBody>
      </p:sp>
    </p:spTree>
    <p:extLst>
      <p:ext uri="{BB962C8B-B14F-4D97-AF65-F5344CB8AC3E}">
        <p14:creationId xmlns:p14="http://schemas.microsoft.com/office/powerpoint/2010/main" val="2978839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37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Face </a:t>
            </a:r>
            <a:r>
              <a:rPr lang="en-US" sz="2800" b="1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Frontalization</a:t>
            </a:r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96947" y="810601"/>
            <a:ext cx="7878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Effective Face </a:t>
            </a:r>
            <a:r>
              <a:rPr lang="en-US" sz="24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Frontalization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in Unconstrained Images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4655" y="1154243"/>
            <a:ext cx="85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Synthesize front-facing views of faces in single unconstrained photos</a:t>
            </a:r>
            <a:endParaRPr lang="en-US" altLang="ko-KR" sz="20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2908" y="6678125"/>
            <a:ext cx="26564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Effective Face </a:t>
            </a:r>
            <a:r>
              <a:rPr lang="en-US" sz="800" dirty="0" err="1"/>
              <a:t>Frontalization</a:t>
            </a:r>
            <a:r>
              <a:rPr lang="en-US" sz="800" dirty="0"/>
              <a:t> in Unconstrained Images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964" y="1712963"/>
            <a:ext cx="4233441" cy="185213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4655" y="3683351"/>
            <a:ext cx="866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Optimal facial feature points selection for (</a:t>
            </a:r>
            <a:r>
              <a:rPr lang="en-US" sz="20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soft symmetry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514" y="5636785"/>
            <a:ext cx="915830" cy="91428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705" y="5636785"/>
            <a:ext cx="887397" cy="94619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898" y="4699655"/>
            <a:ext cx="898446" cy="8511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5705" y="4699655"/>
            <a:ext cx="887397" cy="85110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096" y="4699656"/>
            <a:ext cx="901109" cy="85110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6097" y="5636785"/>
            <a:ext cx="901109" cy="90980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96859" y="3995063"/>
            <a:ext cx="813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Landmark Detection on LFW (</a:t>
            </a:r>
            <a:r>
              <a:rPr lang="en-US" sz="18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48 points</a:t>
            </a:r>
            <a:r>
              <a:rPr lang="en-US" sz="18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) 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Select the </a:t>
            </a:r>
            <a:r>
              <a:rPr lang="en-US" sz="18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ROI</a:t>
            </a:r>
            <a:r>
              <a:rPr lang="en-US" sz="18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in each 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392" y="1636653"/>
            <a:ext cx="3323572" cy="20466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6435" y="2659963"/>
            <a:ext cx="745642" cy="776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505294" y="1723898"/>
            <a:ext cx="745642" cy="776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12015" y="2684362"/>
            <a:ext cx="745642" cy="776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37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Face </a:t>
            </a:r>
            <a:r>
              <a:rPr lang="en-US" sz="2800" b="1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Frontalization</a:t>
            </a:r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96947" y="691333"/>
            <a:ext cx="7878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Our modification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4655" y="1034975"/>
            <a:ext cx="8555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Build a dictionary model for facial points.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Use a conditional face symmetry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Localized Face selection using Faster R-CNN</a:t>
            </a:r>
            <a:endParaRPr lang="en-US" altLang="ko-KR" sz="20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98" y="4441792"/>
            <a:ext cx="3054593" cy="14471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14" y="2205771"/>
            <a:ext cx="1460644" cy="14486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318" y="2179267"/>
            <a:ext cx="1473789" cy="14486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19953" r="17055"/>
          <a:stretch/>
        </p:blipFill>
        <p:spPr>
          <a:xfrm>
            <a:off x="7449493" y="4435590"/>
            <a:ext cx="1410048" cy="13701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6598" y="2201411"/>
            <a:ext cx="1475344" cy="14530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t="18968" b="12025"/>
          <a:stretch/>
        </p:blipFill>
        <p:spPr>
          <a:xfrm>
            <a:off x="3951882" y="2189466"/>
            <a:ext cx="1427993" cy="14650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7161" y="2195438"/>
            <a:ext cx="1468871" cy="146500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06" y="4426267"/>
            <a:ext cx="1460644" cy="144869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243" y="4440288"/>
            <a:ext cx="1473789" cy="14486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6014" y="3673507"/>
            <a:ext cx="1460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Input Face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6142" y="3691613"/>
            <a:ext cx="203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Landmark Detection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43846" y="3713263"/>
            <a:ext cx="143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 b="1"/>
            </a:lvl1pPr>
          </a:lstStyle>
          <a:p>
            <a:r>
              <a:rPr lang="en-US" dirty="0"/>
              <a:t>Detected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51210" y="2087526"/>
            <a:ext cx="1587820" cy="191573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415256" y="3644791"/>
            <a:ext cx="20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Right Detection</a:t>
            </a:r>
          </a:p>
          <a:p>
            <a:pPr algn="ctr"/>
            <a:r>
              <a:rPr lang="en-US" sz="1200" b="1" dirty="0"/>
              <a:t>using Faster R-CNN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369649" y="2045240"/>
            <a:ext cx="1587820" cy="195191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167632" y="3580445"/>
            <a:ext cx="197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False Landmark Detection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144121" y="4360842"/>
            <a:ext cx="3294909" cy="1915735"/>
          </a:xfrm>
          <a:prstGeom prst="rect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37095" y="5879491"/>
            <a:ext cx="1460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Input Face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175492" y="5940888"/>
            <a:ext cx="3216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Landmark Dictionary and Fast R-CNN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311191" y="5893240"/>
            <a:ext cx="20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Right Detection</a:t>
            </a:r>
          </a:p>
          <a:p>
            <a:pPr algn="ctr"/>
            <a:r>
              <a:rPr lang="en-US" sz="1200" b="1" dirty="0"/>
              <a:t>using Faster R-CNN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45187" y="5867807"/>
            <a:ext cx="203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Frontalization</a:t>
            </a:r>
            <a:endParaRPr lang="en-US" sz="1200" b="1" dirty="0"/>
          </a:p>
          <a:p>
            <a:pPr algn="ctr"/>
            <a:r>
              <a:rPr lang="en-US" sz="1200" b="1" dirty="0"/>
              <a:t>Using face symmetry</a:t>
            </a:r>
          </a:p>
        </p:txBody>
      </p:sp>
    </p:spTree>
    <p:extLst>
      <p:ext uri="{BB962C8B-B14F-4D97-AF65-F5344CB8AC3E}">
        <p14:creationId xmlns:p14="http://schemas.microsoft.com/office/powerpoint/2010/main" val="86132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37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Our Face </a:t>
            </a:r>
            <a:r>
              <a:rPr lang="en-US" sz="2800" b="1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Frontalization</a:t>
            </a:r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38711" y="754381"/>
            <a:ext cx="7878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Our face </a:t>
            </a:r>
            <a:r>
              <a:rPr lang="en-US" sz="24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frontalization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modification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196" y="1307748"/>
            <a:ext cx="5822440" cy="1401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778" y="2818235"/>
            <a:ext cx="3875682" cy="39032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29154" t="-1844" r="30137" b="70588"/>
          <a:stretch/>
        </p:blipFill>
        <p:spPr>
          <a:xfrm>
            <a:off x="1217160" y="4685548"/>
            <a:ext cx="2483703" cy="1920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196" y="2959176"/>
            <a:ext cx="1849632" cy="1849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5308" y="3093478"/>
            <a:ext cx="1470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C206"/>
                </a:solidFill>
              </a:rPr>
              <a:t>Right Person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6948" y="3188170"/>
            <a:ext cx="1470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Wrong Person</a:t>
            </a:r>
          </a:p>
        </p:txBody>
      </p:sp>
    </p:spTree>
    <p:extLst>
      <p:ext uri="{BB962C8B-B14F-4D97-AF65-F5344CB8AC3E}">
        <p14:creationId xmlns:p14="http://schemas.microsoft.com/office/powerpoint/2010/main" val="80617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37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#1: Localized Deep Face Recognition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25459" y="746822"/>
            <a:ext cx="8038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Localized Deep Learning Face Recognition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88" y="1444488"/>
            <a:ext cx="4635496" cy="1967610"/>
          </a:xfrm>
          <a:prstGeom prst="rect">
            <a:avLst/>
          </a:prstGeom>
        </p:spPr>
      </p:pic>
      <p:pic>
        <p:nvPicPr>
          <p:cNvPr id="18" name="image32.jpg" descr="Untitled.jpg"/>
          <p:cNvPicPr/>
          <p:nvPr/>
        </p:nvPicPr>
        <p:blipFill rotWithShape="1">
          <a:blip r:embed="rId6"/>
          <a:srcRect t="59403" r="54433" b="17257"/>
          <a:stretch/>
        </p:blipFill>
        <p:spPr>
          <a:xfrm>
            <a:off x="5375225" y="3678578"/>
            <a:ext cx="2067080" cy="1084969"/>
          </a:xfrm>
          <a:prstGeom prst="rect">
            <a:avLst/>
          </a:prstGeom>
          <a:ln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25" y="3731712"/>
            <a:ext cx="4711745" cy="3030439"/>
          </a:xfrm>
          <a:prstGeom prst="rect">
            <a:avLst/>
          </a:prstGeom>
        </p:spPr>
      </p:pic>
      <p:pic>
        <p:nvPicPr>
          <p:cNvPr id="216" name="image32.jpg" descr="Untitled.jpg"/>
          <p:cNvPicPr/>
          <p:nvPr/>
        </p:nvPicPr>
        <p:blipFill rotWithShape="1">
          <a:blip r:embed="rId6"/>
          <a:srcRect l="50000" t="57918" r="-1684" b="219"/>
          <a:stretch/>
        </p:blipFill>
        <p:spPr>
          <a:xfrm>
            <a:off x="7526736" y="3714718"/>
            <a:ext cx="1372537" cy="1090397"/>
          </a:xfrm>
          <a:prstGeom prst="rect">
            <a:avLst/>
          </a:prstGeom>
          <a:ln/>
        </p:spPr>
      </p:pic>
      <p:sp>
        <p:nvSpPr>
          <p:cNvPr id="8" name="Rectangle 7"/>
          <p:cNvSpPr/>
          <p:nvPr/>
        </p:nvSpPr>
        <p:spPr>
          <a:xfrm>
            <a:off x="1687569" y="6702757"/>
            <a:ext cx="60860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Adil Al-Azzawi</a:t>
            </a:r>
            <a:r>
              <a:rPr lang="en-US" sz="900" dirty="0"/>
              <a:t>, Tony X. Han, Localized Learning Face Recognition, was submitted to CVPR 2014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31213"/>
              </p:ext>
            </p:extLst>
          </p:nvPr>
        </p:nvGraphicFramePr>
        <p:xfrm>
          <a:off x="5376053" y="5791408"/>
          <a:ext cx="3524049" cy="688615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719947">
                  <a:extLst>
                    <a:ext uri="{9D8B030D-6E8A-4147-A177-3AD203B41FA5}">
                      <a16:colId xmlns:a16="http://schemas.microsoft.com/office/drawing/2014/main" val="1863395448"/>
                    </a:ext>
                  </a:extLst>
                </a:gridCol>
                <a:gridCol w="969637">
                  <a:extLst>
                    <a:ext uri="{9D8B030D-6E8A-4147-A177-3AD203B41FA5}">
                      <a16:colId xmlns:a16="http://schemas.microsoft.com/office/drawing/2014/main" val="803808395"/>
                    </a:ext>
                  </a:extLst>
                </a:gridCol>
                <a:gridCol w="914172">
                  <a:extLst>
                    <a:ext uri="{9D8B030D-6E8A-4147-A177-3AD203B41FA5}">
                      <a16:colId xmlns:a16="http://schemas.microsoft.com/office/drawing/2014/main" val="4264860658"/>
                    </a:ext>
                  </a:extLst>
                </a:gridCol>
                <a:gridCol w="920293">
                  <a:extLst>
                    <a:ext uri="{9D8B030D-6E8A-4147-A177-3AD203B41FA5}">
                      <a16:colId xmlns:a16="http://schemas.microsoft.com/office/drawing/2014/main" val="284970642"/>
                    </a:ext>
                  </a:extLst>
                </a:gridCol>
              </a:tblGrid>
              <a:tr h="2036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Setup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Data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Training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>
                          <a:effectLst/>
                        </a:rPr>
                        <a:t>Accuracy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9614470"/>
                  </a:ext>
                </a:extLst>
              </a:tr>
              <a:tr h="4752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View 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10 set</a:t>
                      </a:r>
                      <a:r>
                        <a:rPr lang="en-US" sz="1400" dirty="0">
                          <a:effectLst/>
                        </a:rPr>
                        <a:t>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10 fold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96.13</a:t>
                      </a:r>
                      <a:r>
                        <a:rPr lang="en-US" sz="1400" dirty="0">
                          <a:effectLst/>
                        </a:rPr>
                        <a:t>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608869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18499"/>
              </p:ext>
            </p:extLst>
          </p:nvPr>
        </p:nvGraphicFramePr>
        <p:xfrm>
          <a:off x="5375225" y="4914139"/>
          <a:ext cx="3524048" cy="75244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759541">
                  <a:extLst>
                    <a:ext uri="{9D8B030D-6E8A-4147-A177-3AD203B41FA5}">
                      <a16:colId xmlns:a16="http://schemas.microsoft.com/office/drawing/2014/main" val="236068698"/>
                    </a:ext>
                  </a:extLst>
                </a:gridCol>
                <a:gridCol w="915893">
                  <a:extLst>
                    <a:ext uri="{9D8B030D-6E8A-4147-A177-3AD203B41FA5}">
                      <a16:colId xmlns:a16="http://schemas.microsoft.com/office/drawing/2014/main" val="4278325383"/>
                    </a:ext>
                  </a:extLst>
                </a:gridCol>
                <a:gridCol w="997668">
                  <a:extLst>
                    <a:ext uri="{9D8B030D-6E8A-4147-A177-3AD203B41FA5}">
                      <a16:colId xmlns:a16="http://schemas.microsoft.com/office/drawing/2014/main" val="1750967721"/>
                    </a:ext>
                  </a:extLst>
                </a:gridCol>
                <a:gridCol w="850946">
                  <a:extLst>
                    <a:ext uri="{9D8B030D-6E8A-4147-A177-3AD203B41FA5}">
                      <a16:colId xmlns:a16="http://schemas.microsoft.com/office/drawing/2014/main" val="2356271255"/>
                    </a:ext>
                  </a:extLst>
                </a:gridCol>
              </a:tblGrid>
              <a:tr h="2847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Setup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>
                          <a:effectLst/>
                        </a:rPr>
                        <a:t>Training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Testing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Accuracy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4892426"/>
                  </a:ext>
                </a:extLst>
              </a:tr>
              <a:tr h="467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View 1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4038 images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1711 images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400" dirty="0">
                          <a:effectLst/>
                        </a:rPr>
                        <a:t>96.</a:t>
                      </a:r>
                      <a:r>
                        <a:rPr lang="en-US" sz="1400" dirty="0">
                          <a:effectLst/>
                        </a:rPr>
                        <a:t>3</a:t>
                      </a:r>
                      <a:r>
                        <a:rPr lang="hr-HR" sz="1400" dirty="0">
                          <a:effectLst/>
                        </a:rPr>
                        <a:t>3%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892357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6400" y="1211543"/>
            <a:ext cx="3757494" cy="2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8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64625"/>
            <a:ext cx="8376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Localized Pipeline Deep Face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25459" y="786578"/>
            <a:ext cx="8038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Localized Pipeline Learning Face Recognition</a:t>
            </a:r>
            <a:endParaRPr lang="en-US" altLang="ko-KR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6" name="image38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471202" y="2977265"/>
            <a:ext cx="2505984" cy="2709435"/>
          </a:xfrm>
          <a:prstGeom prst="rect">
            <a:avLst/>
          </a:prstGeom>
          <a:ln/>
        </p:spPr>
      </p:pic>
      <p:pic>
        <p:nvPicPr>
          <p:cNvPr id="24" name="image27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927616" y="2983951"/>
            <a:ext cx="2517082" cy="2702749"/>
          </a:xfrm>
          <a:prstGeom prst="rect">
            <a:avLst/>
          </a:prstGeom>
          <a:ln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920" y="1696532"/>
            <a:ext cx="3224028" cy="1220325"/>
          </a:xfrm>
          <a:prstGeom prst="rect">
            <a:avLst/>
          </a:prstGeom>
        </p:spPr>
      </p:pic>
      <p:pic>
        <p:nvPicPr>
          <p:cNvPr id="17" name="image26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869635" y="1614944"/>
            <a:ext cx="5160559" cy="1266572"/>
          </a:xfrm>
          <a:prstGeom prst="rect">
            <a:avLst/>
          </a:prstGeom>
          <a:ln/>
        </p:spPr>
      </p:pic>
      <p:pic>
        <p:nvPicPr>
          <p:cNvPr id="26" name="image06.png"/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470100" y="2983117"/>
            <a:ext cx="3369308" cy="2737940"/>
          </a:xfrm>
          <a:prstGeom prst="rect">
            <a:avLst/>
          </a:prstGeom>
          <a:ln/>
        </p:spPr>
      </p:pic>
      <p:sp>
        <p:nvSpPr>
          <p:cNvPr id="3" name="Rectangle 2"/>
          <p:cNvSpPr/>
          <p:nvPr/>
        </p:nvSpPr>
        <p:spPr>
          <a:xfrm>
            <a:off x="4119" y="6146385"/>
            <a:ext cx="911408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1714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Zhenyao</a:t>
            </a:r>
            <a:r>
              <a:rPr lang="en-US" sz="1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Zhu,  Ping Luo,  </a:t>
            </a:r>
            <a:r>
              <a:rPr lang="en-US" sz="10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Xiaogang</a:t>
            </a:r>
            <a:r>
              <a:rPr lang="en-US" sz="1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Wang and </a:t>
            </a:r>
            <a:r>
              <a:rPr lang="en-US" sz="10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Xiaoou</a:t>
            </a:r>
            <a:r>
              <a:rPr lang="en-US" sz="1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Tang,” Recover Canonical-View Faces in the Wild with Deep Neural Networks”, Department of Information </a:t>
            </a:r>
            <a:r>
              <a:rPr lang="en-US" sz="10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Enginering</a:t>
            </a:r>
            <a:r>
              <a:rPr lang="en-US" sz="1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， The Chines University of Hong Kong, 2Department </a:t>
            </a:r>
            <a:r>
              <a:rPr lang="en-US" sz="10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ofElectronic</a:t>
            </a:r>
            <a:r>
              <a:rPr lang="en-US" sz="1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Engineering, The Chinese University of Hong Kong 3Shenzhen Institutes of Advanced Technology, Chinese Academy of Sciences.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920" y="1214834"/>
            <a:ext cx="8516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Facial Component Deep Network for Face recognition</a:t>
            </a:r>
            <a:endParaRPr lang="en-US" altLang="ko-KR" sz="20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5852" y="5903034"/>
            <a:ext cx="6811207" cy="26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3375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Yi Sun1 </a:t>
            </a:r>
            <a:r>
              <a:rPr lang="en-US" sz="10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Xiaogang</a:t>
            </a:r>
            <a:r>
              <a:rPr lang="en-US" sz="1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Wang </a:t>
            </a:r>
            <a:r>
              <a:rPr lang="en-US" sz="10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Xiaoou</a:t>
            </a:r>
            <a:r>
              <a:rPr lang="en-US" sz="1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Tang‘’Deep</a:t>
            </a:r>
            <a:r>
              <a:rPr lang="en-US" sz="1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Learning Face Representation from Predicting 10,000 Classes’’</a:t>
            </a:r>
          </a:p>
        </p:txBody>
      </p:sp>
    </p:spTree>
    <p:extLst>
      <p:ext uri="{BB962C8B-B14F-4D97-AF65-F5344CB8AC3E}">
        <p14:creationId xmlns:p14="http://schemas.microsoft.com/office/powerpoint/2010/main" val="84837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17544</TotalTime>
  <Words>1384</Words>
  <Application>Microsoft Office PowerPoint</Application>
  <PresentationFormat>On-screen Show (4:3)</PresentationFormat>
  <Paragraphs>239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Wingdings</vt:lpstr>
      <vt:lpstr>Calibri</vt:lpstr>
      <vt:lpstr>Merriweather</vt:lpstr>
      <vt:lpstr>Times New Roman</vt:lpstr>
      <vt:lpstr>SimSun</vt:lpstr>
      <vt:lpstr>Calibri (Body)</vt:lpstr>
      <vt:lpstr>LiberationSans-Italic</vt:lpstr>
      <vt:lpstr>Arial</vt:lpstr>
      <vt:lpstr>LiberationSans</vt:lpstr>
      <vt:lpstr>Georgia</vt:lpstr>
      <vt:lpstr>Calibri Light</vt:lpstr>
      <vt:lpstr>LiberationSans-Bold</vt:lpstr>
      <vt:lpstr>NimbusRomNo9L-Regu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Adil Alazzawi</dc:creator>
  <cp:lastModifiedBy>Adil Alazzawi</cp:lastModifiedBy>
  <cp:revision>424</cp:revision>
  <dcterms:modified xsi:type="dcterms:W3CDTF">2017-09-01T02:26:25Z</dcterms:modified>
</cp:coreProperties>
</file>